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7" r:id="rId7"/>
    <p:sldId id="269" r:id="rId8"/>
    <p:sldId id="268" r:id="rId9"/>
    <p:sldId id="271" r:id="rId10"/>
    <p:sldId id="270" r:id="rId11"/>
    <p:sldId id="272" r:id="rId12"/>
    <p:sldId id="260" r:id="rId13"/>
    <p:sldId id="259" r:id="rId14"/>
    <p:sldId id="275" r:id="rId15"/>
    <p:sldId id="277" r:id="rId16"/>
    <p:sldId id="278" r:id="rId17"/>
    <p:sldId id="261" r:id="rId18"/>
    <p:sldId id="273" r:id="rId19"/>
    <p:sldId id="262" r:id="rId20"/>
    <p:sldId id="264" r:id="rId21"/>
    <p:sldId id="263" r:id="rId22"/>
    <p:sldId id="265" r:id="rId23"/>
    <p:sldId id="266" r:id="rId24"/>
    <p:sldId id="274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87CE1-3A3E-46CB-94D2-64FBAACF46F7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BC559-20E9-482A-A572-8EE1991E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88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AB888-E5DA-4F27-B5B9-338C04D6826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28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5E34A-2F04-403C-993E-590807D1E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0298CC-4175-48BE-B280-B380A6562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72A917-16BB-43A7-A89B-721238C8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028E91-DD77-4AE6-9501-C7C22BE9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163533-22DD-4409-AB76-7EF809BE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1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44C50-A709-48E1-B7ED-B2559347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D97DB1-D272-40D9-BEED-A4DC111E5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ECDBCA-9350-4E6E-9A49-9708A5C1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9E51E2-5197-4393-85BB-5A3838DA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0120C8-2674-497C-9127-59C599AC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19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1CF58BD-5BB5-4B59-911D-C6F1EAEA7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6CBC22-FBB6-4FA7-9D41-27E573F96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BF7B19-EAA3-4BC8-AFAA-BD1989BB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973664-EC22-49B9-94C0-96AF1A78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D5F2A3-48F7-4D15-9444-962569BF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01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DDC34-FC39-4A80-9F72-DFD90060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8EAEF1-3E67-44C3-9237-EB8EEBC27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7899E7-BF0A-43EF-B2A1-8FB541B1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99807A-938C-4AE9-A18A-F732F3D0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20FC51-0B1E-4BB7-A180-74897B23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1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97940-6D63-4610-AC98-F44C112F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30EABE-E23D-421B-8642-EE381CA2D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0BD3F2-C01D-4903-9C84-49E50E3B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A697B9-7009-4E10-A27C-8780A3C3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0A786A-4C5C-4454-9325-8385343E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81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7570C-D952-449E-8959-F6D85CE8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BF99ED-BD20-4F66-8375-2C9D58D0C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15D582-E3B6-49D9-B7CC-37A3F0A0B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1A3152-3992-481D-87E8-8B78CC51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2A1B72-DF5B-4548-A5A3-C89A248C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5F75BC-134B-4E8F-AE3F-8709315F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2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61EFB-584B-4A0B-B262-FCF29873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46B2DD-200B-43DA-BEBF-600807C7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A3A62B-BE6E-4F61-BFAC-9A71C9C8E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AC498C-0473-463A-A9B7-2C19D9837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DF5F465-EEE6-4CBE-8B86-C98EF01E9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F4383-7A93-4F76-B31B-8B2B174D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B2A886F-7FC9-4B89-8BA1-C3131D2D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5494C0-5EB9-451A-8EE4-94FBE1B3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99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203E4-EF55-40EC-A799-78B50153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3D9F32-CC35-4878-8FD4-35276BAD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3D03BB-1661-4820-B996-4EDECCC8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30E747-0093-41C5-8641-03C72DB3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66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F22710-7E92-46E8-83B8-718AF356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7C5019-E256-4DCA-80B1-1B6104C8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38E27D-6BDF-4CB6-A68A-347ED064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4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E2FAB-787D-41BE-830A-E04DB9E5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3870B4-42F9-47BD-A869-7F2899584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907B03B-E899-4B93-AF9C-5C4319454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9AF914-759E-43E2-A429-414EE74D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2C0C31-B1D3-486B-9342-EC5428E1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DF23A1-A92A-47B9-9DBA-C91FC634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6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688D-67E9-4401-882B-E7B75698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971D91-1E78-420F-8F53-CEAAA6539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66C0D1-CBED-4AF5-BF98-68C2B48AC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92B1EE-DA79-488D-9932-FA219F43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6C172D-6E37-42BA-8C06-7ED579D3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A5A429-DF0A-4D7C-A6BA-AEF4F9C0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88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9790D2-DE97-41B9-9721-A4818138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C1F2E2-4F0E-4A14-AB32-DDC56A53C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C5840A-AE63-4E43-97BA-8B7EEC8A9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C9E65-0DBA-4A35-8F79-903AE859E0BB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BEAE0A-1225-4C83-AC1C-BE8F76F24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653D24-D7D7-4120-BFE9-A4F8AE6DF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4251-FBB7-44C3-AA72-D97259AD46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55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ijmen.Hoogendijk@zlto.n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iet@RomboutsAgroEco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1E747-1ADE-493A-B96A-0BDA8430E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Agroforestry in combinatie met akkerbouw en veeteelt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589C95-3FC1-49A9-A510-87A6A6481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nl-NL" dirty="0"/>
              <a:t>Workshop Floriade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E702558-BA31-4EF3-9384-19072A3BC44F}"/>
              </a:ext>
            </a:extLst>
          </p:cNvPr>
          <p:cNvSpPr txBox="1"/>
          <p:nvPr/>
        </p:nvSpPr>
        <p:spPr>
          <a:xfrm>
            <a:off x="812800" y="5405120"/>
            <a:ext cx="27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Logo LTO Nederland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4B65F4-0C29-43F1-B089-C4C5F8A5B019}"/>
              </a:ext>
            </a:extLst>
          </p:cNvPr>
          <p:cNvSpPr txBox="1"/>
          <p:nvPr/>
        </p:nvSpPr>
        <p:spPr>
          <a:xfrm>
            <a:off x="8199120" y="5385713"/>
            <a:ext cx="33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Logo Rombout </a:t>
            </a:r>
            <a:r>
              <a:rPr lang="nl-NL" dirty="0" err="1"/>
              <a:t>agroecologie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833593-A50E-94AA-B420-52FAA5418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937" y="5342851"/>
            <a:ext cx="3419475" cy="8477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4BBA0C-0B30-7870-FF96-A956AE68C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5187949"/>
            <a:ext cx="41814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DA33D-A577-4075-86C7-498627BC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44" y="392684"/>
            <a:ext cx="6396736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/>
              <a:t>Agroforestry in de akkerbouw of veeteelt</a:t>
            </a:r>
            <a:br>
              <a:rPr lang="en-US" sz="2200"/>
            </a:br>
            <a:endParaRPr lang="en-US" sz="2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EECB19-E7F6-4851-A44F-BB5CCDA2B162}"/>
              </a:ext>
            </a:extLst>
          </p:cNvPr>
          <p:cNvSpPr txBox="1"/>
          <p:nvPr/>
        </p:nvSpPr>
        <p:spPr>
          <a:xfrm>
            <a:off x="802640" y="1341120"/>
            <a:ext cx="11267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Ontwerp en inrichting verschilt per bedrijf en hangt af van: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 dirty="0"/>
              <a:t>Wensen ondernemer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 dirty="0"/>
              <a:t>Agroforestry systeem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 dirty="0"/>
              <a:t>Soortenkeuze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 dirty="0"/>
              <a:t>Intensiteit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 dirty="0"/>
              <a:t>Arbeidsfilm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 dirty="0"/>
              <a:t>Vorm perceel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 dirty="0"/>
              <a:t>Mechanisatie (overig grondgebruik)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i="1" dirty="0"/>
          </a:p>
          <a:p>
            <a:pPr marL="342900" indent="-342900">
              <a:buFont typeface="+mj-lt"/>
              <a:buAutoNum type="arabicPeriod"/>
            </a:pPr>
            <a:r>
              <a:rPr lang="nl-NL" i="1" dirty="0"/>
              <a:t>Optimale plantafstand is +/- 2 keer de hoogte van de maximale boomlengte</a:t>
            </a:r>
          </a:p>
          <a:p>
            <a:pPr marL="342900" indent="-342900">
              <a:buFont typeface="+mj-lt"/>
              <a:buAutoNum type="arabicPeriod"/>
            </a:pPr>
            <a:endParaRPr lang="nl-NL" i="1" dirty="0"/>
          </a:p>
          <a:p>
            <a:pPr marL="342900" indent="-342900">
              <a:buFont typeface="+mj-lt"/>
              <a:buAutoNum type="arabicPeriod"/>
            </a:pPr>
            <a:r>
              <a:rPr lang="nl-NL" i="1" dirty="0"/>
              <a:t>Houdt rekening met uniforme belichting van gewassen tussen de bomen</a:t>
            </a:r>
          </a:p>
          <a:p>
            <a:pPr marL="342900" indent="-342900">
              <a:buFont typeface="+mj-lt"/>
              <a:buAutoNum type="arabicPeriod"/>
            </a:pPr>
            <a:endParaRPr lang="nl-NL" i="1" dirty="0"/>
          </a:p>
          <a:p>
            <a:pPr marL="342900" indent="-342900">
              <a:buFont typeface="+mj-lt"/>
              <a:buAutoNum type="arabicPeriod"/>
            </a:pPr>
            <a:r>
              <a:rPr lang="nl-NL" i="1" dirty="0"/>
              <a:t>Productie van eenjarige gewassen neemt af in zones langs bomen maar juist toe op grotere afstand van de bomen. </a:t>
            </a:r>
          </a:p>
          <a:p>
            <a:pPr marL="342900" indent="-342900">
              <a:buFont typeface="+mj-lt"/>
              <a:buAutoNum type="arabicPeriod"/>
            </a:pPr>
            <a:endParaRPr lang="nl-NL" i="1" dirty="0"/>
          </a:p>
          <a:p>
            <a:pPr marL="342900" indent="-342900">
              <a:buFont typeface="+mj-lt"/>
              <a:buAutoNum type="arabicPeriod"/>
            </a:pPr>
            <a:r>
              <a:rPr lang="nl-NL" i="1" dirty="0"/>
              <a:t>Biomassa productie per hectare neemt gemiddeld 10-20% per hectare toe</a:t>
            </a:r>
          </a:p>
          <a:p>
            <a:pPr marL="342900" indent="-342900">
              <a:buFont typeface="+mj-lt"/>
              <a:buAutoNum type="arabicPeriod"/>
            </a:pPr>
            <a:endParaRPr lang="nl-NL" i="1" dirty="0"/>
          </a:p>
        </p:txBody>
      </p:sp>
      <p:pic>
        <p:nvPicPr>
          <p:cNvPr id="11" name="Picture 2" descr="5 vragen over Agroforestry: bomen en landbouw op één perceel - WUR">
            <a:extLst>
              <a:ext uri="{FF2B5EF4-FFF2-40B4-BE49-F238E27FC236}">
                <a16:creationId xmlns:a16="http://schemas.microsoft.com/office/drawing/2014/main" id="{0611CC0B-EB36-40A1-8834-D8B8C08E0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r="10925" b="9091"/>
          <a:stretch/>
        </p:blipFill>
        <p:spPr bwMode="auto">
          <a:xfrm>
            <a:off x="8188503" y="155894"/>
            <a:ext cx="3881577" cy="3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0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5758-9C3E-42E8-A4F2-ED5A731F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72707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102E6-6E64-4AB2-96EB-DEEE7830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898900"/>
            <a:ext cx="5157787" cy="36845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BFF5DE-6C4E-FDB6-F60A-A07D5331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3" y="727075"/>
            <a:ext cx="10614024" cy="57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1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5758-9C3E-42E8-A4F2-ED5A731F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72707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102E6-6E64-4AB2-96EB-DEEE7830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763" y="1898900"/>
            <a:ext cx="10515600" cy="36845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1E6DED-6ED9-D450-6859-05EC5EF8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3" y="727075"/>
            <a:ext cx="10912474" cy="57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1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5758-9C3E-42E8-A4F2-ED5A731F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72707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1D37C93-8510-7688-A57D-3AB4451215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763" y="655984"/>
            <a:ext cx="10699241" cy="62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3257133-8C00-49F4-816E-EFD0BD54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60" y="322727"/>
            <a:ext cx="10515600" cy="971817"/>
          </a:xfrm>
        </p:spPr>
        <p:txBody>
          <a:bodyPr/>
          <a:lstStyle/>
          <a:p>
            <a:r>
              <a:rPr lang="nl-NL" dirty="0"/>
              <a:t>Ervaringen en uitdagingen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809423A-4C8B-4C0E-A497-EF431DCA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20232"/>
            <a:ext cx="10515600" cy="34346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Ondernemers hebben behoefte aan informatie over opbrengsten en saldo’s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Afzetmarkten AF producten schaars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Lange aanlooptijd voor inkomsten uit houtige elementen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Beleid gemeenten/ provincie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Wet- en regelgeving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 err="1"/>
              <a:t>Herplantplicht</a:t>
            </a:r>
            <a:endParaRPr lang="nl-NL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 dirty="0"/>
              <a:t>Mestplaatsingsruimte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Beschikbaarheid oogstmachines</a:t>
            </a:r>
          </a:p>
        </p:txBody>
      </p:sp>
    </p:spTree>
    <p:extLst>
      <p:ext uri="{BB962C8B-B14F-4D97-AF65-F5344CB8AC3E}">
        <p14:creationId xmlns:p14="http://schemas.microsoft.com/office/powerpoint/2010/main" val="217901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5758-9C3E-42E8-A4F2-ED5A731F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72707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5DD2D8D-9B69-E49F-2B0E-221B9D0EA1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6560" y="727076"/>
            <a:ext cx="11115041" cy="57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3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EFFFB-F46D-459F-B050-5C10AFAA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95" y="296575"/>
            <a:ext cx="10515600" cy="902833"/>
          </a:xfrm>
        </p:spPr>
        <p:txBody>
          <a:bodyPr>
            <a:normAutofit/>
          </a:bodyPr>
          <a:lstStyle/>
          <a:p>
            <a:r>
              <a:rPr lang="nl-NL" sz="4800" dirty="0"/>
              <a:t>Agroforestry Netwerken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A089DB-01A8-440A-B167-9022D1246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095" y="1620632"/>
            <a:ext cx="10515600" cy="4317030"/>
          </a:xfrm>
        </p:spPr>
        <p:txBody>
          <a:bodyPr>
            <a:normAutofit/>
          </a:bodyPr>
          <a:lstStyle/>
          <a:p>
            <a:r>
              <a:rPr lang="nl-NL" dirty="0"/>
              <a:t>AF netwerken kunnen cruciale rol spelen bij de introductie en implementatie van agroforestry</a:t>
            </a:r>
          </a:p>
          <a:p>
            <a:r>
              <a:rPr lang="nl-NL" dirty="0"/>
              <a:t>	- Geïnteresseerde boeren bij elkaar brengen</a:t>
            </a:r>
          </a:p>
          <a:p>
            <a:r>
              <a:rPr lang="nl-NL" dirty="0"/>
              <a:t>	- Kennis er ervaringen uitwisselen</a:t>
            </a:r>
          </a:p>
          <a:p>
            <a:r>
              <a:rPr lang="nl-NL" dirty="0"/>
              <a:t>	- Gezamenlijk uitwerken van cases</a:t>
            </a:r>
          </a:p>
          <a:p>
            <a:r>
              <a:rPr lang="nl-NL" dirty="0"/>
              <a:t>	- Organiseren van workshops en kennisbijeenkomsten</a:t>
            </a:r>
          </a:p>
          <a:p>
            <a:endParaRPr lang="nl-NL" dirty="0"/>
          </a:p>
          <a:p>
            <a:r>
              <a:rPr lang="nl-NL" dirty="0"/>
              <a:t>Onderscheid tussen provinciale, regionale en thematische netwerken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8786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15880-F124-47D0-A659-BE4D15D1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7D933A-F627-4FC8-8772-4CAB2BCAF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2287FD-E824-4C4F-B97C-1DAFC6151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444267"/>
            <a:ext cx="11054080" cy="59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3A14-C4AF-43A9-8C48-31811D9B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483" y="486581"/>
            <a:ext cx="10515600" cy="890958"/>
          </a:xfrm>
        </p:spPr>
        <p:txBody>
          <a:bodyPr>
            <a:normAutofit/>
          </a:bodyPr>
          <a:lstStyle/>
          <a:p>
            <a:r>
              <a:rPr lang="nl-NL" sz="4800" dirty="0"/>
              <a:t>Nationaal praktijknetwerk Agroforestry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CAA0F8-E624-44C4-A68D-63609CE9D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12" y="1377539"/>
            <a:ext cx="9190175" cy="5169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53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3A14-C4AF-43A9-8C48-31811D9B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483" y="486581"/>
            <a:ext cx="10515600" cy="890958"/>
          </a:xfrm>
        </p:spPr>
        <p:txBody>
          <a:bodyPr>
            <a:normAutofit/>
          </a:bodyPr>
          <a:lstStyle/>
          <a:p>
            <a:r>
              <a:rPr lang="nl-NL" sz="4800" dirty="0"/>
              <a:t>Nationaal praktijknetwerk Agroforestry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71E8D04-9FF1-43D6-8E60-04AC166B8B47}"/>
              </a:ext>
            </a:extLst>
          </p:cNvPr>
          <p:cNvSpPr txBox="1"/>
          <p:nvPr/>
        </p:nvSpPr>
        <p:spPr>
          <a:xfrm>
            <a:off x="997527" y="1852551"/>
            <a:ext cx="9607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Doel: </a:t>
            </a:r>
          </a:p>
          <a:p>
            <a:pPr algn="ctr"/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ondersteunen, stimuleren, organiseren en [mede]opzetten van provinciale agroforestry netwerken van boeren en andere partijen om hen:</a:t>
            </a:r>
          </a:p>
          <a:p>
            <a:pPr algn="ctr"/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kunnen  informeren, trainen, faciliteren, begeleiden en ondersteunen (ontzorgen) en om de uitwisseling tussen hen mogelijk te maken waardoor een lerend netwerk ontstaat.</a:t>
            </a:r>
            <a:endParaRPr lang="nl-NL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B03A49-F7A6-4DF0-8564-329DE0DF3AF8}"/>
              </a:ext>
            </a:extLst>
          </p:cNvPr>
          <p:cNvSpPr txBox="1"/>
          <p:nvPr/>
        </p:nvSpPr>
        <p:spPr>
          <a:xfrm>
            <a:off x="475012" y="4635887"/>
            <a:ext cx="916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269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3930E-9BD2-47B8-8563-DE396919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Agroforestry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E9937C-7ED6-4668-B24A-756D19880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9" y="15208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l-NL" i="1" dirty="0"/>
              <a:t>Combinatie van houtige gewassen met voedsel en/ of voerproductie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D5B03179-3C0A-4413-B9E4-B3104CB3CB90}"/>
              </a:ext>
            </a:extLst>
          </p:cNvPr>
          <p:cNvGrpSpPr/>
          <p:nvPr/>
        </p:nvGrpSpPr>
        <p:grpSpPr>
          <a:xfrm>
            <a:off x="2687595" y="2050209"/>
            <a:ext cx="6816809" cy="3286966"/>
            <a:chOff x="-28446" y="1196258"/>
            <a:chExt cx="9026510" cy="4320946"/>
          </a:xfrm>
        </p:grpSpPr>
        <p:pic>
          <p:nvPicPr>
            <p:cNvPr id="5" name="Picture 4" descr="Afbeeldingsresultaat voor agroforestry plattegrond">
              <a:extLst>
                <a:ext uri="{FF2B5EF4-FFF2-40B4-BE49-F238E27FC236}">
                  <a16:creationId xmlns:a16="http://schemas.microsoft.com/office/drawing/2014/main" id="{3AEA59F7-8A7F-488A-803E-D534BAACD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454" y="1525138"/>
              <a:ext cx="2166546" cy="1697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Afbeeldingsresultaat voor windsingel akker">
              <a:extLst>
                <a:ext uri="{FF2B5EF4-FFF2-40B4-BE49-F238E27FC236}">
                  <a16:creationId xmlns:a16="http://schemas.microsoft.com/office/drawing/2014/main" id="{D1C980BF-9DD8-4B92-8C45-35306A3112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" r="17885" b="1"/>
            <a:stretch/>
          </p:blipFill>
          <p:spPr bwMode="auto">
            <a:xfrm>
              <a:off x="6831518" y="1525138"/>
              <a:ext cx="2166546" cy="1697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Afbeeldingsresultaat voor strokenteelt met bomen">
              <a:extLst>
                <a:ext uri="{FF2B5EF4-FFF2-40B4-BE49-F238E27FC236}">
                  <a16:creationId xmlns:a16="http://schemas.microsoft.com/office/drawing/2014/main" id="{2E1E6891-76D4-414B-B7BC-4E377CE7A1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1" t="39404" r="29573" b="15859"/>
            <a:stretch/>
          </p:blipFill>
          <p:spPr bwMode="auto">
            <a:xfrm>
              <a:off x="4618486" y="1525138"/>
              <a:ext cx="2166546" cy="1697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B035C6AF-F7B8-4E4C-9D2F-03E2B4E814E6}"/>
                </a:ext>
              </a:extLst>
            </p:cNvPr>
            <p:cNvSpPr txBox="1"/>
            <p:nvPr/>
          </p:nvSpPr>
          <p:spPr>
            <a:xfrm>
              <a:off x="-28446" y="1196258"/>
              <a:ext cx="2527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/>
                <a:t>Bomen op akker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08C5711E-9233-40AA-8DD9-55BBF12A8D5D}"/>
                </a:ext>
              </a:extLst>
            </p:cNvPr>
            <p:cNvSpPr txBox="1"/>
            <p:nvPr/>
          </p:nvSpPr>
          <p:spPr>
            <a:xfrm>
              <a:off x="2498826" y="1214934"/>
              <a:ext cx="1979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/>
                <a:t>Bomen op grasland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DB0FB310-F961-4621-ACBC-44E65E62AFCD}"/>
                </a:ext>
              </a:extLst>
            </p:cNvPr>
            <p:cNvSpPr txBox="1"/>
            <p:nvPr/>
          </p:nvSpPr>
          <p:spPr>
            <a:xfrm>
              <a:off x="4711858" y="1206421"/>
              <a:ext cx="1979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/>
                <a:t>Strokenteelt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3F6C6C0-2EB4-453E-8352-65EFE3C94EFA}"/>
                </a:ext>
              </a:extLst>
            </p:cNvPr>
            <p:cNvSpPr txBox="1"/>
            <p:nvPr/>
          </p:nvSpPr>
          <p:spPr>
            <a:xfrm>
              <a:off x="6924668" y="1238829"/>
              <a:ext cx="1979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/>
                <a:t>Windsingel</a:t>
              </a:r>
            </a:p>
          </p:txBody>
        </p:sp>
        <p:pic>
          <p:nvPicPr>
            <p:cNvPr id="12" name="Picture 10" descr="Gerelateerde afbeelding">
              <a:extLst>
                <a:ext uri="{FF2B5EF4-FFF2-40B4-BE49-F238E27FC236}">
                  <a16:creationId xmlns:a16="http://schemas.microsoft.com/office/drawing/2014/main" id="{70CD46B8-34FA-41F2-96EE-1E1AEFBEB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7" r="18595"/>
            <a:stretch/>
          </p:blipFill>
          <p:spPr bwMode="auto">
            <a:xfrm>
              <a:off x="192422" y="1522711"/>
              <a:ext cx="2166546" cy="1697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2AD6965E-D4B1-46D9-8A6F-9751D2DEEA56}"/>
                </a:ext>
              </a:extLst>
            </p:cNvPr>
            <p:cNvGrpSpPr/>
            <p:nvPr/>
          </p:nvGrpSpPr>
          <p:grpSpPr>
            <a:xfrm>
              <a:off x="5567882" y="3418061"/>
              <a:ext cx="2527272" cy="2099143"/>
              <a:chOff x="12059" y="3868716"/>
              <a:chExt cx="2527272" cy="2088204"/>
            </a:xfrm>
          </p:grpSpPr>
          <p:pic>
            <p:nvPicPr>
              <p:cNvPr id="20" name="Picture 12" descr="Afbeeldingsresultaat voor voedselbos">
                <a:extLst>
                  <a:ext uri="{FF2B5EF4-FFF2-40B4-BE49-F238E27FC236}">
                    <a16:creationId xmlns:a16="http://schemas.microsoft.com/office/drawing/2014/main" id="{91E505D8-C65B-4C2B-AF75-A9229729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1" r="1636"/>
              <a:stretch/>
            </p:blipFill>
            <p:spPr bwMode="auto">
              <a:xfrm>
                <a:off x="192422" y="4213845"/>
                <a:ext cx="2166546" cy="1743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730924CE-A0F2-4C15-9D59-002B6323BAB6}"/>
                  </a:ext>
                </a:extLst>
              </p:cNvPr>
              <p:cNvSpPr txBox="1"/>
              <p:nvPr/>
            </p:nvSpPr>
            <p:spPr>
              <a:xfrm>
                <a:off x="12059" y="3868716"/>
                <a:ext cx="25272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400" dirty="0"/>
                  <a:t>Voedselbos</a:t>
                </a:r>
              </a:p>
            </p:txBody>
          </p: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9BC13395-DAC2-4BA5-87C0-8100ABBE122A}"/>
                </a:ext>
              </a:extLst>
            </p:cNvPr>
            <p:cNvGrpSpPr/>
            <p:nvPr/>
          </p:nvGrpSpPr>
          <p:grpSpPr>
            <a:xfrm>
              <a:off x="867675" y="3429000"/>
              <a:ext cx="2527272" cy="2088204"/>
              <a:chOff x="12059" y="3743538"/>
              <a:chExt cx="2527272" cy="2088204"/>
            </a:xfrm>
          </p:grpSpPr>
          <p:pic>
            <p:nvPicPr>
              <p:cNvPr id="18" name="Picture 14" descr="Afbeeldingsresultaat voor hedgerows">
                <a:extLst>
                  <a:ext uri="{FF2B5EF4-FFF2-40B4-BE49-F238E27FC236}">
                    <a16:creationId xmlns:a16="http://schemas.microsoft.com/office/drawing/2014/main" id="{DFAE0878-92DB-4F78-BDC9-8D8E6B9B11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53" r="7764"/>
              <a:stretch/>
            </p:blipFill>
            <p:spPr bwMode="auto">
              <a:xfrm>
                <a:off x="192422" y="4088667"/>
                <a:ext cx="2178783" cy="1743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C3D845C4-47DD-46AE-A7DB-0A3ED479E1C7}"/>
                  </a:ext>
                </a:extLst>
              </p:cNvPr>
              <p:cNvSpPr txBox="1"/>
              <p:nvPr/>
            </p:nvSpPr>
            <p:spPr>
              <a:xfrm>
                <a:off x="12059" y="3743538"/>
                <a:ext cx="25272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400" dirty="0"/>
                  <a:t>Hagen rondom percelen</a:t>
                </a: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4819437F-B8A5-42D7-85F8-E5E38ED2AA3F}"/>
                </a:ext>
              </a:extLst>
            </p:cNvPr>
            <p:cNvGrpSpPr/>
            <p:nvPr/>
          </p:nvGrpSpPr>
          <p:grpSpPr>
            <a:xfrm>
              <a:off x="3214992" y="3439939"/>
              <a:ext cx="2527272" cy="2077265"/>
              <a:chOff x="2295019" y="3754477"/>
              <a:chExt cx="2527272" cy="2077265"/>
            </a:xfrm>
          </p:grpSpPr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35036D82-1D5F-4182-AE84-399F57A996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3435" r="18604"/>
              <a:stretch/>
            </p:blipFill>
            <p:spPr>
              <a:xfrm>
                <a:off x="2498825" y="4073194"/>
                <a:ext cx="2119661" cy="1758548"/>
              </a:xfrm>
              <a:prstGeom prst="rect">
                <a:avLst/>
              </a:prstGeom>
            </p:spPr>
          </p:pic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88C9A3EB-5CDD-4942-A20E-7DA4274B92B7}"/>
                  </a:ext>
                </a:extLst>
              </p:cNvPr>
              <p:cNvSpPr txBox="1"/>
              <p:nvPr/>
            </p:nvSpPr>
            <p:spPr>
              <a:xfrm>
                <a:off x="2295019" y="3754477"/>
                <a:ext cx="25272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400" dirty="0"/>
                  <a:t>Biomassaproductie </a:t>
                </a:r>
              </a:p>
            </p:txBody>
          </p:sp>
        </p:grp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F19BF7A9-B176-4BEF-8A44-7DAA5A125D8F}"/>
              </a:ext>
            </a:extLst>
          </p:cNvPr>
          <p:cNvSpPr txBox="1"/>
          <p:nvPr/>
        </p:nvSpPr>
        <p:spPr>
          <a:xfrm>
            <a:off x="538480" y="5689600"/>
            <a:ext cx="1128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/>
              <a:t>Integrale landbouwsystemen die bijdragen aan maatschappelijke vraagstukken zoals biodiversiteit, klimaat en landschap en het bedrijf anderzijds minder afhankelijk maakt van externe input zoals (kunst-) mest en gewasbeschermingsmiddelen en op lange termijn meer financiële zekerheid bieden. </a:t>
            </a:r>
          </a:p>
        </p:txBody>
      </p:sp>
    </p:spTree>
    <p:extLst>
      <p:ext uri="{BB962C8B-B14F-4D97-AF65-F5344CB8AC3E}">
        <p14:creationId xmlns:p14="http://schemas.microsoft.com/office/powerpoint/2010/main" val="246710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3A14-C4AF-43A9-8C48-31811D9B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23" y="486581"/>
            <a:ext cx="10515600" cy="456394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Nationaal praktijknetwerk Agroforestry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B03A49-F7A6-4DF0-8564-329DE0DF3AF8}"/>
              </a:ext>
            </a:extLst>
          </p:cNvPr>
          <p:cNvSpPr txBox="1"/>
          <p:nvPr/>
        </p:nvSpPr>
        <p:spPr>
          <a:xfrm>
            <a:off x="995423" y="1377539"/>
            <a:ext cx="10829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u="sng" dirty="0"/>
              <a:t>Aanpak middels drie werklijnen</a:t>
            </a:r>
          </a:p>
          <a:p>
            <a:endParaRPr lang="nl-NL" sz="2400" u="sng" dirty="0"/>
          </a:p>
          <a:p>
            <a:pPr marL="800100" lvl="1" indent="-342900">
              <a:buFont typeface="+mj-lt"/>
              <a:buAutoNum type="arabicPeriod"/>
            </a:pPr>
            <a:r>
              <a:rPr lang="nl-NL" sz="2400" dirty="0"/>
              <a:t>Netwerk van provincies (organisatoren)</a:t>
            </a:r>
          </a:p>
          <a:p>
            <a:pPr marL="800100" lvl="1" indent="-342900">
              <a:buFont typeface="+mj-lt"/>
              <a:buAutoNum type="arabicPeriod"/>
            </a:pPr>
            <a:endParaRPr lang="nl-NL" sz="2400" dirty="0"/>
          </a:p>
          <a:p>
            <a:pPr marL="800100" lvl="1" indent="-342900">
              <a:buFont typeface="+mj-lt"/>
              <a:buAutoNum type="arabicPeriod"/>
            </a:pPr>
            <a:r>
              <a:rPr lang="nl-NL" sz="2400" dirty="0"/>
              <a:t>Uitwisseling tussen provinciale en thematische boerennetwerken</a:t>
            </a:r>
          </a:p>
          <a:p>
            <a:pPr marL="800100" lvl="1" indent="-342900">
              <a:buFont typeface="+mj-lt"/>
              <a:buAutoNum type="arabicPeriod"/>
            </a:pPr>
            <a:endParaRPr lang="nl-NL" sz="2400" dirty="0"/>
          </a:p>
          <a:p>
            <a:pPr marL="800100" lvl="1" indent="-342900">
              <a:buFont typeface="+mj-lt"/>
              <a:buAutoNum type="arabicPeriod"/>
            </a:pPr>
            <a:r>
              <a:rPr lang="nl-NL" sz="2400" dirty="0"/>
              <a:t>Lerend netwerk van stakeholders die agroforestry verder willen brengen en/ of daarvoor nodig zijn</a:t>
            </a:r>
          </a:p>
          <a:p>
            <a:pPr marL="800100" lvl="1" indent="-342900">
              <a:buFont typeface="+mj-lt"/>
              <a:buAutoNum type="arabicPeriod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204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BEA9825-E9B0-88D0-D7E9-A3A4F89C7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628651"/>
            <a:ext cx="11115674" cy="43052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615880-F124-47D0-A659-BE4D15D1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7D933A-F627-4FC8-8772-4CAB2BCAF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48262"/>
            <a:ext cx="10515600" cy="941388"/>
          </a:xfrm>
        </p:spPr>
        <p:txBody>
          <a:bodyPr/>
          <a:lstStyle/>
          <a:p>
            <a:r>
              <a:rPr lang="nl-NL" dirty="0"/>
              <a:t>Tijmen Hoogendijk 	</a:t>
            </a:r>
            <a:r>
              <a:rPr lang="nl-NL" dirty="0">
                <a:hlinkClick r:id="rId3"/>
              </a:rPr>
              <a:t>Tijmen.Hoogendijk@zlto.nl</a:t>
            </a:r>
            <a:r>
              <a:rPr lang="nl-NL" dirty="0"/>
              <a:t>       06- 21 21 24 45</a:t>
            </a:r>
          </a:p>
          <a:p>
            <a:r>
              <a:rPr lang="nl-NL" dirty="0"/>
              <a:t>Piet Rombouts		</a:t>
            </a:r>
            <a:r>
              <a:rPr lang="nl-NL" dirty="0">
                <a:hlinkClick r:id="rId4"/>
              </a:rPr>
              <a:t>Piet@RomboutsAgroEco.nl</a:t>
            </a:r>
            <a:r>
              <a:rPr lang="nl-NL" dirty="0"/>
              <a:t>	   06- 15 10 80 84</a:t>
            </a:r>
          </a:p>
        </p:txBody>
      </p:sp>
    </p:spTree>
    <p:extLst>
      <p:ext uri="{BB962C8B-B14F-4D97-AF65-F5344CB8AC3E}">
        <p14:creationId xmlns:p14="http://schemas.microsoft.com/office/powerpoint/2010/main" val="259471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5758-9C3E-42E8-A4F2-ED5A731F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72707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102E6-6E64-4AB2-96EB-DEEE7830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898900"/>
            <a:ext cx="5157787" cy="36845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D37282-FCEF-471D-A632-915AA338E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1" y="568960"/>
            <a:ext cx="11185576" cy="60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5758-9C3E-42E8-A4F2-ED5A731F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72707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102E6-6E64-4AB2-96EB-DEEE7830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898900"/>
            <a:ext cx="5157787" cy="36845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B754AF-3EC9-CB73-26E1-B82A7C685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27137"/>
            <a:ext cx="11216957" cy="68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9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5758-9C3E-42E8-A4F2-ED5A731F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72707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F14531E-758D-144E-168F-4B77135122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763" y="1"/>
            <a:ext cx="10739437" cy="6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5758-9C3E-42E8-A4F2-ED5A731F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72707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0C094BA-793D-731F-B705-55FE8314FB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6881" y="727075"/>
            <a:ext cx="10718482" cy="61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7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5758-9C3E-42E8-A4F2-ED5A731F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72707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C27CED4-393F-3918-5732-5DE2CE3EE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763" y="727075"/>
            <a:ext cx="10698797" cy="56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6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5758-9C3E-42E8-A4F2-ED5A731F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727075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102E6-6E64-4AB2-96EB-DEEE7830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898900"/>
            <a:ext cx="5157787" cy="36845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8AAA28-1BD8-30DB-4808-E1180E029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640081"/>
            <a:ext cx="11123612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5758-9C3E-42E8-A4F2-ED5A731F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Potentie agroforestry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102E6-6E64-4AB2-96EB-DEEE7830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898900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Systeem is overal toepasbaar</a:t>
            </a:r>
            <a:br>
              <a:rPr lang="nl-NL" dirty="0"/>
            </a:br>
            <a:endParaRPr lang="nl-NL" dirty="0"/>
          </a:p>
          <a:p>
            <a:r>
              <a:rPr lang="nl-NL" dirty="0"/>
              <a:t>Ook zeer geschikt in gebieden in en rondom Natura2000 gebieden en Natuurnetwerk Nederland</a:t>
            </a:r>
            <a:br>
              <a:rPr lang="nl-NL" dirty="0"/>
            </a:br>
            <a:endParaRPr lang="nl-NL" dirty="0"/>
          </a:p>
          <a:p>
            <a:r>
              <a:rPr lang="nl-NL" dirty="0"/>
              <a:t>Landschapselementen op te voeren binnen GLB 2023</a:t>
            </a:r>
          </a:p>
        </p:txBody>
      </p:sp>
    </p:spTree>
    <p:extLst>
      <p:ext uri="{BB962C8B-B14F-4D97-AF65-F5344CB8AC3E}">
        <p14:creationId xmlns:p14="http://schemas.microsoft.com/office/powerpoint/2010/main" val="3930852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ZLTO Document" ma:contentTypeID="0x010100CEE8244FF04ECA44B2E59AF267EB4ACE00098F925D522FFA48B3EEB82E226B4630" ma:contentTypeVersion="23" ma:contentTypeDescription="" ma:contentTypeScope="" ma:versionID="003fcbd0af51624fa46d92b50cacd7a1">
  <xsd:schema xmlns:xsd="http://www.w3.org/2001/XMLSchema" xmlns:xs="http://www.w3.org/2001/XMLSchema" xmlns:p="http://schemas.microsoft.com/office/2006/metadata/properties" xmlns:ns2="19e8fe33-350d-4ae7-ac8a-eff82f50ceda" xmlns:ns3="b1cd56e3-a45e-4f86-bdfc-7defcea9cd0a" targetNamespace="http://schemas.microsoft.com/office/2006/metadata/properties" ma:root="true" ma:fieldsID="4e54d9d809e772a11dc94701704e21b5" ns2:_="" ns3:_="">
    <xsd:import namespace="19e8fe33-350d-4ae7-ac8a-eff82f50ceda"/>
    <xsd:import namespace="b1cd56e3-a45e-4f86-bdfc-7defcea9cd0a"/>
    <xsd:element name="properties">
      <xsd:complexType>
        <xsd:sequence>
          <xsd:element name="documentManagement">
            <xsd:complexType>
              <xsd:all>
                <xsd:element ref="ns2:Programma" minOccurs="0"/>
                <xsd:element ref="ns2:Sector" minOccurs="0"/>
                <xsd:element ref="ns2:Team" minOccurs="0"/>
                <xsd:element ref="ns2:Thema" minOccurs="0"/>
                <xsd:element ref="ns2:Verenigingsafdeling" minOccurs="0"/>
                <xsd:element ref="ns2:Definitief" minOccurs="0"/>
                <xsd:element ref="ns3:Vrij_x0020_Kenmerk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8fe33-350d-4ae7-ac8a-eff82f50ceda" elementFormDefault="qualified">
    <xsd:import namespace="http://schemas.microsoft.com/office/2006/documentManagement/types"/>
    <xsd:import namespace="http://schemas.microsoft.com/office/infopath/2007/PartnerControls"/>
    <xsd:element name="Programma" ma:index="5" nillable="true" ma:displayName="Programma" ma:internalName="Programm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beid en goed werkgeverschap"/>
                    <xsd:enumeration value="Duurzaam ondernemen"/>
                    <xsd:enumeration value="Duurzaam ondernemen dier"/>
                    <xsd:enumeration value="Duurzaam ondernemen plant"/>
                    <xsd:enumeration value="Omgevingsbewust ondernemen"/>
                    <xsd:enumeration value="Professionalisering ondernemerschap"/>
                    <xsd:enumeration value="Realisatie kennisinfrastructuur en innovatie"/>
                    <xsd:enumeration value="Versterking marktpositie"/>
                  </xsd:restriction>
                </xsd:simpleType>
              </xsd:element>
            </xsd:sequence>
          </xsd:extension>
        </xsd:complexContent>
      </xsd:complexType>
    </xsd:element>
    <xsd:element name="Sector" ma:index="6" nillable="true" ma:displayName="Sector" ma:internalName="Sector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kkerbouw"/>
                    <xsd:enumeration value="Biologische Land- en Tuinbouw"/>
                    <xsd:enumeration value="Bloembollen"/>
                    <xsd:enumeration value="Boom- en vaste plantenteelt"/>
                    <xsd:enumeration value="Edelpelsdierenhouderij"/>
                    <xsd:enumeration value="Fruitteelt"/>
                    <xsd:enumeration value="Glastuinbouw"/>
                    <xsd:enumeration value="Kalverhouderij"/>
                    <xsd:enumeration value="Konijnenhouderij"/>
                    <xsd:enumeration value="Melkgeitenhouderij"/>
                    <xsd:enumeration value="Paardenhouderij"/>
                    <xsd:enumeration value="Paddestoelenteelt"/>
                    <xsd:enumeration value="Pluimveehouderij"/>
                    <xsd:enumeration value="Rundveehouderij"/>
                    <xsd:enumeration value="Schapenhouderij"/>
                    <xsd:enumeration value="Varkenshouderij"/>
                    <xsd:enumeration value="Verbrede landbouw"/>
                    <xsd:enumeration value="Vleesveehouderij"/>
                    <xsd:enumeration value="Vollegrondstuinbouw"/>
                  </xsd:restriction>
                </xsd:simpleType>
              </xsd:element>
            </xsd:sequence>
          </xsd:extension>
        </xsd:complexContent>
      </xsd:complexType>
    </xsd:element>
    <xsd:element name="Team" ma:index="7" nillable="true" ma:displayName="Team" ma:internalName="Team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B Dier"/>
                    <xsd:enumeration value="BB Maatschappij"/>
                    <xsd:enumeration value="BB Management"/>
                    <xsd:enumeration value="BB Plant"/>
                    <xsd:enumeration value="Bedrijfsadvies"/>
                    <xsd:enumeration value="Bestuurssecretariaat"/>
                    <xsd:enumeration value="Bio Economie"/>
                    <xsd:enumeration value="Bodem en Water"/>
                    <xsd:enumeration value="Communicatie"/>
                    <xsd:enumeration value="Contentorganisatie"/>
                    <xsd:enumeration value="Detacheringen"/>
                    <xsd:enumeration value="Dier"/>
                    <xsd:enumeration value="Directie"/>
                    <xsd:enumeration value="Facilitair"/>
                    <xsd:enumeration value="Financiële Administratie"/>
                    <xsd:enumeration value="Gezondheid"/>
                    <xsd:enumeration value="HR"/>
                    <xsd:enumeration value="ICT"/>
                    <xsd:enumeration value="Landbouw &amp; Samenleving"/>
                    <xsd:enumeration value="Ledenbinding"/>
                    <xsd:enumeration value="Ledeninformatiecentrum"/>
                    <xsd:enumeration value="MA en Control"/>
                    <xsd:enumeration value="Management Bedrijfsbureau"/>
                    <xsd:enumeration value="Management M en K"/>
                    <xsd:enumeration value="Management O en S"/>
                    <xsd:enumeration value="Management V en O"/>
                    <xsd:enumeration value="Management Vereniging"/>
                    <xsd:enumeration value="Marktconcepten"/>
                    <xsd:enumeration value="MFL en Landbouw en Zorg"/>
                    <xsd:enumeration value="NCB"/>
                    <xsd:enumeration value="Omgeving"/>
                    <xsd:enumeration value="Overige expertise O en S"/>
                    <xsd:enumeration value="Overige expertise V en O"/>
                    <xsd:enumeration value="Plant"/>
                    <xsd:enumeration value="Projecten Clusters"/>
                    <xsd:enumeration value="Projecten Management"/>
                    <xsd:enumeration value="Secretariaat ZLTO"/>
                    <xsd:enumeration value="Test"/>
                    <xsd:enumeration value="Vastgoed"/>
                    <xsd:enumeration value="Verenigingsbureau"/>
                  </xsd:restriction>
                </xsd:simpleType>
              </xsd:element>
            </xsd:sequence>
          </xsd:extension>
        </xsd:complexContent>
      </xsd:complexType>
    </xsd:element>
    <xsd:element name="Thema" ma:index="8" nillable="true" ma:displayName="Thema" ma:internalName="Them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rnationale zaken"/>
                    <xsd:enumeration value="Kennis &amp; Innovatie"/>
                    <xsd:enumeration value="Landbouw &amp; Samenleving"/>
                    <xsd:enumeration value="Milieu"/>
                    <xsd:enumeration value="PR &amp; Communicatie"/>
                    <xsd:enumeration value="Ruimtelijke Ontwikkeling"/>
                    <xsd:enumeration value="Sociaal-Economisch Beleid"/>
                    <xsd:enumeration value="Verenigingszaken"/>
                    <xsd:enumeration value="Water"/>
                  </xsd:restriction>
                </xsd:simpleType>
              </xsd:element>
            </xsd:sequence>
          </xsd:extension>
        </xsd:complexContent>
      </xsd:complexType>
    </xsd:element>
    <xsd:element name="Verenigingsafdeling" ma:index="9" nillable="true" ma:displayName="Verenigingsafdeling" ma:format="Dropdown" ma:internalName="Verenigingsafdeling" ma:readOnly="false">
      <xsd:simpleType>
        <xsd:restriction base="dms:Choice">
          <xsd:enumeration value="Agrarisch Schouwen Duiveland"/>
          <xsd:enumeration value="Agrarisch West Zeeuws Vlaanderen"/>
          <xsd:enumeration value="Altena Biesbosch"/>
          <xsd:enumeration value="Asten"/>
          <xsd:enumeration value="Baarle Nassau-Ulicoten"/>
          <xsd:enumeration value="Baronie Zuid-Oost"/>
          <xsd:enumeration value="Bergeijk"/>
          <xsd:enumeration value="Bergen op Zoom"/>
          <xsd:enumeration value="Bernheze"/>
          <xsd:enumeration value="Best"/>
          <xsd:enumeration value="Bladel c.a."/>
          <xsd:enumeration value="Boekel-Venhorst"/>
          <xsd:enumeration value="Borsele"/>
          <xsd:enumeration value="Boxmeer"/>
          <xsd:enumeration value="Boxtel-Liempde"/>
          <xsd:enumeration value="Breda"/>
          <xsd:enumeration value="Cranendonck"/>
          <xsd:enumeration value="Cuijk"/>
          <xsd:enumeration value="De Hilver"/>
          <xsd:enumeration value="De Leye"/>
          <xsd:enumeration value="Deurne"/>
          <xsd:enumeration value="Dommelland"/>
          <xsd:enumeration value="Dongen-Loon op Zand"/>
          <xsd:enumeration value="Drimmelen"/>
          <xsd:enumeration value="Eersel-Veldhoven"/>
          <xsd:enumeration value="Etten-Leur"/>
          <xsd:enumeration value="Gemert-Bakel"/>
          <xsd:enumeration value="Gilze-Rijen"/>
          <xsd:enumeration value="Goes"/>
          <xsd:enumeration value="Halderberge"/>
          <xsd:enumeration value="Hart van Brabant"/>
          <xsd:enumeration value="Helmond-Mierlo"/>
          <xsd:enumeration value="Hulst"/>
          <xsd:enumeration value="Kempen Zuid-Oost"/>
          <xsd:enumeration value="Laarbeek"/>
          <xsd:enumeration value="Land van Maas en Waal"/>
          <xsd:enumeration value="Landerd"/>
          <xsd:enumeration value="Maasdriel"/>
          <xsd:enumeration value="Midden Maasland"/>
          <xsd:enumeration value="Mill-Grave"/>
          <xsd:enumeration value="Moerdijk"/>
          <xsd:enumeration value="Noord Beveland"/>
          <xsd:enumeration value="Oirschot-De Beerzen"/>
          <xsd:enumeration value="Oost Zuid-Beveland"/>
          <xsd:enumeration value="Oostelijke Langstraat"/>
          <xsd:enumeration value="Oosterhout"/>
          <xsd:enumeration value="Oss"/>
          <xsd:enumeration value="Reusel-De Mierden"/>
          <xsd:enumeration value="Rijk van Nijmegen"/>
          <xsd:enumeration value="Roosendaal"/>
          <xsd:enumeration value="Rucphen"/>
          <xsd:enumeration value="Schijndel"/>
          <xsd:enumeration value="Sint Anthonis"/>
          <xsd:enumeration value="Sint Michielsgestel"/>
          <xsd:enumeration value="Someren"/>
          <xsd:enumeration value="Steenbergen-Bergen op Zoom Noord"/>
          <xsd:enumeration value="Terneuzen"/>
          <xsd:enumeration value="Tholen"/>
          <xsd:enumeration value="Uden"/>
          <xsd:enumeration value="Veghel"/>
          <xsd:enumeration value="Waalwijk-Geertruidenberg"/>
          <xsd:enumeration value="Walcheren"/>
          <xsd:enumeration value="Woensdrecht"/>
          <xsd:enumeration value="Zundert Rijsbergen"/>
        </xsd:restriction>
      </xsd:simpleType>
    </xsd:element>
    <xsd:element name="Definitief" ma:index="10" nillable="true" ma:displayName="Definitief" ma:internalName="Definitief" ma:readOnly="false">
      <xsd:simpleType>
        <xsd:restriction base="dms:Boolean"/>
      </xsd:simpleType>
    </xsd:element>
    <xsd:element name="TaxCatchAll" ma:index="22" nillable="true" ma:displayName="Taxonomy Catch All Column" ma:hidden="true" ma:list="{e44020c7-5864-446c-9213-7574bc103b15}" ma:internalName="TaxCatchAll" ma:showField="CatchAllData" ma:web="19e8fe33-350d-4ae7-ac8a-eff82f50ce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d56e3-a45e-4f86-bdfc-7defcea9cd0a" elementFormDefault="qualified">
    <xsd:import namespace="http://schemas.microsoft.com/office/2006/documentManagement/types"/>
    <xsd:import namespace="http://schemas.microsoft.com/office/infopath/2007/PartnerControls"/>
    <xsd:element name="Vrij_x0020_Kenmerk" ma:index="14" nillable="true" ma:displayName="Vrij Kenmerk" ma:list="{b56a1b35-1f06-4e5d-a654-3c54f163f691}" ma:internalName="Vrij_x0020_Kenmerk" ma:readOnly="false" ma:showField="Title" ma:web="19e8fe33-350d-4ae7-ac8a-eff82f50ceda">
      <xsd:simpleType>
        <xsd:restriction base="dms:Lookup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b6adb1d1-239e-48a3-b1f6-e530faa52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gramma xmlns="19e8fe33-350d-4ae7-ac8a-eff82f50ceda" xsi:nil="true"/>
    <Verenigingsafdeling xmlns="19e8fe33-350d-4ae7-ac8a-eff82f50ceda" xsi:nil="true"/>
    <lcf76f155ced4ddcb4097134ff3c332f xmlns="b1cd56e3-a45e-4f86-bdfc-7defcea9cd0a">
      <Terms xmlns="http://schemas.microsoft.com/office/infopath/2007/PartnerControls"/>
    </lcf76f155ced4ddcb4097134ff3c332f>
    <TaxCatchAll xmlns="19e8fe33-350d-4ae7-ac8a-eff82f50ceda" xsi:nil="true"/>
    <Definitief xmlns="19e8fe33-350d-4ae7-ac8a-eff82f50ceda" xsi:nil="true"/>
    <Sector xmlns="19e8fe33-350d-4ae7-ac8a-eff82f50ceda" xsi:nil="true"/>
    <Vrij_x0020_Kenmerk xmlns="b1cd56e3-a45e-4f86-bdfc-7defcea9cd0a" xsi:nil="true"/>
    <Thema xmlns="19e8fe33-350d-4ae7-ac8a-eff82f50ceda" xsi:nil="true"/>
    <Team xmlns="19e8fe33-350d-4ae7-ac8a-eff82f50ce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1874D9-244F-45AC-8665-4CA004894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e8fe33-350d-4ae7-ac8a-eff82f50ceda"/>
    <ds:schemaRef ds:uri="b1cd56e3-a45e-4f86-bdfc-7defcea9cd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E31382-6984-43AA-B209-6F04A13EDFB7}">
  <ds:schemaRefs>
    <ds:schemaRef ds:uri="http://schemas.microsoft.com/office/2006/metadata/properties"/>
    <ds:schemaRef ds:uri="http://schemas.microsoft.com/office/infopath/2007/PartnerControls"/>
    <ds:schemaRef ds:uri="19e8fe33-350d-4ae7-ac8a-eff82f50ceda"/>
    <ds:schemaRef ds:uri="b1cd56e3-a45e-4f86-bdfc-7defcea9cd0a"/>
  </ds:schemaRefs>
</ds:datastoreItem>
</file>

<file path=customXml/itemProps3.xml><?xml version="1.0" encoding="utf-8"?>
<ds:datastoreItem xmlns:ds="http://schemas.openxmlformats.org/officeDocument/2006/customXml" ds:itemID="{DEB48E60-F7CB-445E-ACCF-6591FBD864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401</Words>
  <Application>Microsoft Office PowerPoint</Application>
  <PresentationFormat>Breedbeeld</PresentationFormat>
  <Paragraphs>69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Agroforestry in combinatie met akkerbouw en veeteelt</vt:lpstr>
      <vt:lpstr>Agroforestry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Potentie agroforestry</vt:lpstr>
      <vt:lpstr>Agroforestry in de akkerbouw of veeteelt </vt:lpstr>
      <vt:lpstr>PowerPoint-presentatie</vt:lpstr>
      <vt:lpstr>PowerPoint-presentatie</vt:lpstr>
      <vt:lpstr>PowerPoint-presentatie</vt:lpstr>
      <vt:lpstr>Ervaringen en uitdagingen</vt:lpstr>
      <vt:lpstr>PowerPoint-presentatie</vt:lpstr>
      <vt:lpstr>Agroforestry Netwerken</vt:lpstr>
      <vt:lpstr>PowerPoint-presentatie</vt:lpstr>
      <vt:lpstr>Nationaal praktijknetwerk Agroforestry</vt:lpstr>
      <vt:lpstr>Nationaal praktijknetwerk Agroforestry</vt:lpstr>
      <vt:lpstr>Nationaal praktijknetwerk Agroforestry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Agroforestry in combinatie met akkerbouw en veeteelt</dc:title>
  <dc:creator>Hoogendijk, Tijmen</dc:creator>
  <cp:lastModifiedBy>Piet Rombouts</cp:lastModifiedBy>
  <cp:revision>4</cp:revision>
  <dcterms:created xsi:type="dcterms:W3CDTF">2022-09-22T12:29:37Z</dcterms:created>
  <dcterms:modified xsi:type="dcterms:W3CDTF">2022-09-28T15:30:02Z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0x010100CEE8244FF04ECA44B2E59AF267EB4ACE00098F925D522FFA48B3EEB82E226B4630</vt:lpwstr>
  </property>
</Properties>
</file>